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Lst>
  <p:sldSz cx="18288000" cy="10287000"/>
  <p:notesSz cx="6858000" cy="9144000"/>
  <p:embeddedFontLst>
    <p:embeddedFont>
      <p:font typeface="More Sugar" panose="020B0604020202020204" charset="0"/>
      <p:regular r:id="rId12"/>
    </p:embeddedFont>
    <p:embeddedFont>
      <p:font typeface="Nunito Bold" pitchFamily="2" charset="0"/>
      <p:regular r:id="rId13"/>
      <p:bold r:id="rId14"/>
    </p:embeddedFont>
    <p:embeddedFont>
      <p:font typeface="Railey"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B73046-BC98-8860-2DA9-7F7887DE5C63}" v="4" dt="2024-07-10T16:36:02.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32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English" userId="S::lenglish@stockcross.w-berks.sch.uk::9a572dfb-c65b-4327-96a5-762bd5998abc" providerId="AD" clId="Web-{CCB73046-BC98-8860-2DA9-7F7887DE5C63}"/>
    <pc:docChg chg="modSld">
      <pc:chgData name="Liz English" userId="S::lenglish@stockcross.w-berks.sch.uk::9a572dfb-c65b-4327-96a5-762bd5998abc" providerId="AD" clId="Web-{CCB73046-BC98-8860-2DA9-7F7887DE5C63}" dt="2024-07-10T16:36:02.349" v="2" actId="20577"/>
      <pc:docMkLst>
        <pc:docMk/>
      </pc:docMkLst>
      <pc:sldChg chg="modSp">
        <pc:chgData name="Liz English" userId="S::lenglish@stockcross.w-berks.sch.uk::9a572dfb-c65b-4327-96a5-762bd5998abc" providerId="AD" clId="Web-{CCB73046-BC98-8860-2DA9-7F7887DE5C63}" dt="2024-07-10T16:36:02.349" v="2" actId="20577"/>
        <pc:sldMkLst>
          <pc:docMk/>
          <pc:sldMk cId="0" sldId="257"/>
        </pc:sldMkLst>
        <pc:spChg chg="mod">
          <ac:chgData name="Liz English" userId="S::lenglish@stockcross.w-berks.sch.uk::9a572dfb-c65b-4327-96a5-762bd5998abc" providerId="AD" clId="Web-{CCB73046-BC98-8860-2DA9-7F7887DE5C63}" dt="2024-07-10T16:36:02.349" v="2" actId="20577"/>
          <ac:spMkLst>
            <pc:docMk/>
            <pc:sldMk cId="0" sldId="257"/>
            <ac:spMk id="10"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12.svg"/><Relationship Id="rId3" Type="http://schemas.openxmlformats.org/officeDocument/2006/relationships/image" Target="../media/image14.png"/><Relationship Id="rId21"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24" Type="http://schemas.openxmlformats.org/officeDocument/2006/relationships/image" Target="../media/image8.sv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7.png"/><Relationship Id="rId28" Type="http://schemas.openxmlformats.org/officeDocument/2006/relationships/image" Target="../media/image10.sv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6.svg"/><Relationship Id="rId27"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11.png"/><Relationship Id="rId3" Type="http://schemas.openxmlformats.org/officeDocument/2006/relationships/image" Target="../media/image15.svg"/><Relationship Id="rId21" Type="http://schemas.openxmlformats.org/officeDocument/2006/relationships/image" Target="../media/image10.sv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8.svg"/><Relationship Id="rId2" Type="http://schemas.openxmlformats.org/officeDocument/2006/relationships/image" Target="../media/image14.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7.svg"/><Relationship Id="rId5" Type="http://schemas.openxmlformats.org/officeDocument/2006/relationships/image" Target="../media/image25.svg"/><Relationship Id="rId15" Type="http://schemas.openxmlformats.org/officeDocument/2006/relationships/image" Target="../media/image6.svg"/><Relationship Id="rId23" Type="http://schemas.openxmlformats.org/officeDocument/2006/relationships/image" Target="../media/image35.svg"/><Relationship Id="rId10" Type="http://schemas.openxmlformats.org/officeDocument/2006/relationships/image" Target="../media/image16.png"/><Relationship Id="rId19" Type="http://schemas.openxmlformats.org/officeDocument/2006/relationships/image" Target="../media/image12.sv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5.png"/><Relationship Id="rId22"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2.png"/><Relationship Id="rId18" Type="http://schemas.openxmlformats.org/officeDocument/2006/relationships/image" Target="../media/image8.svg"/><Relationship Id="rId26" Type="http://schemas.openxmlformats.org/officeDocument/2006/relationships/image" Target="../media/image39.jpeg"/><Relationship Id="rId3" Type="http://schemas.openxmlformats.org/officeDocument/2006/relationships/image" Target="../media/image16.png"/><Relationship Id="rId21" Type="http://schemas.openxmlformats.org/officeDocument/2006/relationships/image" Target="../media/image9.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7.png"/><Relationship Id="rId25" Type="http://schemas.openxmlformats.org/officeDocument/2006/relationships/image" Target="../media/image38.jpeg"/><Relationship Id="rId2" Type="http://schemas.openxmlformats.org/officeDocument/2006/relationships/image" Target="../media/image2.png"/><Relationship Id="rId16" Type="http://schemas.openxmlformats.org/officeDocument/2006/relationships/image" Target="../media/image6.sv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8.png"/><Relationship Id="rId24" Type="http://schemas.openxmlformats.org/officeDocument/2006/relationships/image" Target="../media/image37.svg"/><Relationship Id="rId5" Type="http://schemas.openxmlformats.org/officeDocument/2006/relationships/image" Target="../media/image14.png"/><Relationship Id="rId15" Type="http://schemas.openxmlformats.org/officeDocument/2006/relationships/image" Target="../media/image5.png"/><Relationship Id="rId23" Type="http://schemas.openxmlformats.org/officeDocument/2006/relationships/image" Target="../media/image36.png"/><Relationship Id="rId10" Type="http://schemas.openxmlformats.org/officeDocument/2006/relationships/image" Target="../media/image27.svg"/><Relationship Id="rId19" Type="http://schemas.openxmlformats.org/officeDocument/2006/relationships/image" Target="../media/image11.png"/><Relationship Id="rId4" Type="http://schemas.openxmlformats.org/officeDocument/2006/relationships/image" Target="../media/image17.svg"/><Relationship Id="rId9" Type="http://schemas.openxmlformats.org/officeDocument/2006/relationships/image" Target="../media/image26.png"/><Relationship Id="rId14" Type="http://schemas.openxmlformats.org/officeDocument/2006/relationships/image" Target="../media/image23.svg"/><Relationship Id="rId22"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png"/><Relationship Id="rId18" Type="http://schemas.openxmlformats.org/officeDocument/2006/relationships/image" Target="../media/image12.svg"/><Relationship Id="rId3" Type="http://schemas.openxmlformats.org/officeDocument/2006/relationships/image" Target="../media/image14.png"/><Relationship Id="rId21" Type="http://schemas.openxmlformats.org/officeDocument/2006/relationships/image" Target="../media/image40.jpeg"/><Relationship Id="rId7" Type="http://schemas.openxmlformats.org/officeDocument/2006/relationships/image" Target="../media/image26.png"/><Relationship Id="rId12" Type="http://schemas.openxmlformats.org/officeDocument/2006/relationships/image" Target="../media/image17.svg"/><Relationship Id="rId17"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8.svg"/><Relationship Id="rId20"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6.png"/><Relationship Id="rId5" Type="http://schemas.openxmlformats.org/officeDocument/2006/relationships/image" Target="../media/image24.png"/><Relationship Id="rId15" Type="http://schemas.openxmlformats.org/officeDocument/2006/relationships/image" Target="../media/image7.png"/><Relationship Id="rId23" Type="http://schemas.openxmlformats.org/officeDocument/2006/relationships/image" Target="../media/image42.jpeg"/><Relationship Id="rId10" Type="http://schemas.openxmlformats.org/officeDocument/2006/relationships/image" Target="../media/image29.svg"/><Relationship Id="rId19" Type="http://schemas.openxmlformats.org/officeDocument/2006/relationships/image" Target="../media/image9.png"/><Relationship Id="rId4" Type="http://schemas.openxmlformats.org/officeDocument/2006/relationships/image" Target="../media/image15.svg"/><Relationship Id="rId9" Type="http://schemas.openxmlformats.org/officeDocument/2006/relationships/image" Target="../media/image28.png"/><Relationship Id="rId14" Type="http://schemas.openxmlformats.org/officeDocument/2006/relationships/image" Target="../media/image6.svg"/><Relationship Id="rId22" Type="http://schemas.openxmlformats.org/officeDocument/2006/relationships/image" Target="../media/image41.jpe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0.png"/><Relationship Id="rId18" Type="http://schemas.openxmlformats.org/officeDocument/2006/relationships/image" Target="../media/image23.svg"/><Relationship Id="rId26" Type="http://schemas.openxmlformats.org/officeDocument/2006/relationships/image" Target="../media/image10.svg"/><Relationship Id="rId3" Type="http://schemas.openxmlformats.org/officeDocument/2006/relationships/image" Target="../media/image14.png"/><Relationship Id="rId21" Type="http://schemas.openxmlformats.org/officeDocument/2006/relationships/image" Target="../media/image7.png"/><Relationship Id="rId7" Type="http://schemas.openxmlformats.org/officeDocument/2006/relationships/image" Target="../media/image26.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image" Target="../media/image44.svg"/><Relationship Id="rId20"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6.png"/><Relationship Id="rId24" Type="http://schemas.openxmlformats.org/officeDocument/2006/relationships/image" Target="../media/image12.svg"/><Relationship Id="rId5" Type="http://schemas.openxmlformats.org/officeDocument/2006/relationships/image" Target="../media/image24.png"/><Relationship Id="rId15" Type="http://schemas.openxmlformats.org/officeDocument/2006/relationships/image" Target="../media/image43.png"/><Relationship Id="rId23" Type="http://schemas.openxmlformats.org/officeDocument/2006/relationships/image" Target="../media/image11.png"/><Relationship Id="rId10" Type="http://schemas.openxmlformats.org/officeDocument/2006/relationships/image" Target="../media/image29.svg"/><Relationship Id="rId19" Type="http://schemas.openxmlformats.org/officeDocument/2006/relationships/image" Target="../media/image5.png"/><Relationship Id="rId4" Type="http://schemas.openxmlformats.org/officeDocument/2006/relationships/image" Target="../media/image15.svg"/><Relationship Id="rId9" Type="http://schemas.openxmlformats.org/officeDocument/2006/relationships/image" Target="../media/image28.png"/><Relationship Id="rId14" Type="http://schemas.openxmlformats.org/officeDocument/2006/relationships/image" Target="../media/image21.svg"/><Relationship Id="rId22"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hyperlink" Target="http://www.welfordandwickhamprimaryschool.org" TargetMode="External"/><Relationship Id="rId18" Type="http://schemas.openxmlformats.org/officeDocument/2006/relationships/image" Target="../media/image21.svg"/><Relationship Id="rId26" Type="http://schemas.openxmlformats.org/officeDocument/2006/relationships/image" Target="../media/image12.svg"/><Relationship Id="rId3" Type="http://schemas.openxmlformats.org/officeDocument/2006/relationships/image" Target="../media/image14.png"/><Relationship Id="rId21" Type="http://schemas.openxmlformats.org/officeDocument/2006/relationships/image" Target="../media/image5.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20.png"/><Relationship Id="rId25"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4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8.png"/><Relationship Id="rId24" Type="http://schemas.openxmlformats.org/officeDocument/2006/relationships/image" Target="../media/image8.svg"/><Relationship Id="rId5" Type="http://schemas.openxmlformats.org/officeDocument/2006/relationships/image" Target="../media/image16.png"/><Relationship Id="rId15" Type="http://schemas.openxmlformats.org/officeDocument/2006/relationships/image" Target="../media/image45.png"/><Relationship Id="rId23" Type="http://schemas.openxmlformats.org/officeDocument/2006/relationships/image" Target="../media/image7.png"/><Relationship Id="rId28" Type="http://schemas.openxmlformats.org/officeDocument/2006/relationships/image" Target="../media/image10.svg"/><Relationship Id="rId10" Type="http://schemas.openxmlformats.org/officeDocument/2006/relationships/image" Target="../media/image27.svg"/><Relationship Id="rId19" Type="http://schemas.openxmlformats.org/officeDocument/2006/relationships/image" Target="../media/image47.png"/><Relationship Id="rId4" Type="http://schemas.openxmlformats.org/officeDocument/2006/relationships/image" Target="../media/image15.svg"/><Relationship Id="rId9" Type="http://schemas.openxmlformats.org/officeDocument/2006/relationships/image" Target="../media/image26.png"/><Relationship Id="rId14" Type="http://schemas.openxmlformats.org/officeDocument/2006/relationships/hyperlink" Target="https://stockcrossprimaryschool.org/" TargetMode="External"/><Relationship Id="rId22" Type="http://schemas.openxmlformats.org/officeDocument/2006/relationships/image" Target="../media/image6.svg"/><Relationship Id="rId27"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180" b="-50180"/>
            </a:stretch>
          </a:blipFill>
        </p:spPr>
      </p:sp>
      <p:sp>
        <p:nvSpPr>
          <p:cNvPr id="3" name="Freeform 3"/>
          <p:cNvSpPr/>
          <p:nvPr/>
        </p:nvSpPr>
        <p:spPr>
          <a:xfrm>
            <a:off x="9144000" y="-96967"/>
            <a:ext cx="13877009" cy="10355535"/>
          </a:xfrm>
          <a:custGeom>
            <a:avLst/>
            <a:gdLst/>
            <a:ahLst/>
            <a:cxnLst/>
            <a:rect l="l" t="t" r="r" b="b"/>
            <a:pathLst>
              <a:path w="13877009" h="10355535">
                <a:moveTo>
                  <a:pt x="0" y="0"/>
                </a:moveTo>
                <a:lnTo>
                  <a:pt x="13877009" y="0"/>
                </a:lnTo>
                <a:lnTo>
                  <a:pt x="13877009" y="10355535"/>
                </a:lnTo>
                <a:lnTo>
                  <a:pt x="0" y="10355535"/>
                </a:lnTo>
                <a:lnTo>
                  <a:pt x="0" y="0"/>
                </a:lnTo>
                <a:close/>
              </a:path>
            </a:pathLst>
          </a:custGeom>
          <a:blipFill>
            <a:blip r:embed="rId3"/>
            <a:stretch>
              <a:fillRect/>
            </a:stretch>
          </a:blipFill>
        </p:spPr>
      </p:sp>
      <p:sp>
        <p:nvSpPr>
          <p:cNvPr id="4" name="Freeform 4"/>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3"/>
            <a:stretch>
              <a:fillRect/>
            </a:stretch>
          </a:blipFill>
        </p:spPr>
      </p:sp>
      <p:sp>
        <p:nvSpPr>
          <p:cNvPr id="5" name="Freeform 5"/>
          <p:cNvSpPr/>
          <p:nvPr/>
        </p:nvSpPr>
        <p:spPr>
          <a:xfrm>
            <a:off x="5453461" y="393695"/>
            <a:ext cx="7381077" cy="4227344"/>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4453299" y="1977745"/>
            <a:ext cx="9102584" cy="3331890"/>
          </a:xfrm>
          <a:prstGeom prst="rect">
            <a:avLst/>
          </a:prstGeom>
        </p:spPr>
        <p:txBody>
          <a:bodyPr lIns="0" tIns="0" rIns="0" bIns="0" rtlCol="0" anchor="t">
            <a:spAutoFit/>
          </a:bodyPr>
          <a:lstStyle/>
          <a:p>
            <a:pPr algn="ctr">
              <a:lnSpc>
                <a:spcPts val="19075"/>
              </a:lnSpc>
            </a:pPr>
            <a:r>
              <a:rPr lang="en-US" sz="13625">
                <a:solidFill>
                  <a:srgbClr val="545454"/>
                </a:solidFill>
                <a:latin typeface="Railey"/>
              </a:rPr>
              <a:t>Crocodile Club</a:t>
            </a:r>
          </a:p>
        </p:txBody>
      </p:sp>
      <p:sp>
        <p:nvSpPr>
          <p:cNvPr id="7" name="Freeform 7"/>
          <p:cNvSpPr/>
          <p:nvPr/>
        </p:nvSpPr>
        <p:spPr>
          <a:xfrm rot="2099990">
            <a:off x="11962183" y="1145182"/>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503479">
            <a:off x="12993626" y="369190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965373">
            <a:off x="3333046" y="314524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842188">
            <a:off x="4496184" y="2336341"/>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rot="683588">
            <a:off x="12997048" y="235837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871761">
            <a:off x="13832270" y="4355137"/>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099990">
            <a:off x="4323696" y="416250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503479">
            <a:off x="5390865" y="116891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2099990">
            <a:off x="14440783" y="322532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503479">
            <a:off x="14137521" y="1121454"/>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1855390">
            <a:off x="3243125" y="119263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1503479">
            <a:off x="2629513" y="409135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7524016" y="5597906"/>
            <a:ext cx="2892510" cy="3259937"/>
          </a:xfrm>
          <a:custGeom>
            <a:avLst/>
            <a:gdLst/>
            <a:ahLst/>
            <a:cxnLst/>
            <a:rect l="l" t="t" r="r" b="b"/>
            <a:pathLst>
              <a:path w="2892510" h="3259937">
                <a:moveTo>
                  <a:pt x="0" y="0"/>
                </a:moveTo>
                <a:lnTo>
                  <a:pt x="2892510" y="0"/>
                </a:lnTo>
                <a:lnTo>
                  <a:pt x="2892510" y="3259937"/>
                </a:lnTo>
                <a:lnTo>
                  <a:pt x="0" y="3259937"/>
                </a:lnTo>
                <a:lnTo>
                  <a:pt x="0" y="0"/>
                </a:lnTo>
                <a:close/>
              </a:path>
            </a:pathLst>
          </a:custGeom>
          <a:blipFill>
            <a:blip r:embed="rId14"/>
            <a:stretch>
              <a:fillRect/>
            </a:stretch>
          </a:blipFill>
        </p:spPr>
      </p:sp>
      <p:sp>
        <p:nvSpPr>
          <p:cNvPr id="20" name="TextBox 20"/>
          <p:cNvSpPr txBox="1"/>
          <p:nvPr/>
        </p:nvSpPr>
        <p:spPr>
          <a:xfrm>
            <a:off x="4272078" y="4831080"/>
            <a:ext cx="9817197" cy="557276"/>
          </a:xfrm>
          <a:prstGeom prst="rect">
            <a:avLst/>
          </a:prstGeom>
        </p:spPr>
        <p:txBody>
          <a:bodyPr lIns="0" tIns="0" rIns="0" bIns="0" rtlCol="0" anchor="t">
            <a:spAutoFit/>
          </a:bodyPr>
          <a:lstStyle/>
          <a:p>
            <a:pPr algn="ctr">
              <a:lnSpc>
                <a:spcPts val="4476"/>
              </a:lnSpc>
            </a:pPr>
            <a:r>
              <a:rPr lang="en-US" sz="3699" spc="36">
                <a:solidFill>
                  <a:srgbClr val="545454"/>
                </a:solidFill>
                <a:latin typeface="Nunito Bold"/>
              </a:rPr>
              <a:t>AFTER SCHOOL CHILDCARE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4042006" y="406188"/>
            <a:ext cx="10329979" cy="1928071"/>
          </a:xfrm>
          <a:prstGeom prst="rect">
            <a:avLst/>
          </a:prstGeom>
        </p:spPr>
        <p:txBody>
          <a:bodyPr lIns="0" tIns="0" rIns="0" bIns="0" rtlCol="0" anchor="t">
            <a:spAutoFit/>
          </a:bodyPr>
          <a:lstStyle/>
          <a:p>
            <a:pPr algn="ctr">
              <a:lnSpc>
                <a:spcPts val="15848"/>
              </a:lnSpc>
            </a:pPr>
            <a:r>
              <a:rPr lang="en-US" sz="11320">
                <a:solidFill>
                  <a:srgbClr val="4DACC4"/>
                </a:solidFill>
                <a:latin typeface="Railey"/>
              </a:rPr>
              <a:t>About Crocodile Club</a:t>
            </a:r>
          </a:p>
        </p:txBody>
      </p:sp>
      <p:sp>
        <p:nvSpPr>
          <p:cNvPr id="6" name="Freeform 6"/>
          <p:cNvSpPr/>
          <p:nvPr/>
        </p:nvSpPr>
        <p:spPr>
          <a:xfrm flipH="1">
            <a:off x="6124265" y="3501069"/>
            <a:ext cx="6039470" cy="3321708"/>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4371985" y="6414410"/>
            <a:ext cx="2921124" cy="3487909"/>
          </a:xfrm>
          <a:custGeom>
            <a:avLst/>
            <a:gdLst/>
            <a:ahLst/>
            <a:cxnLst/>
            <a:rect l="l" t="t" r="r" b="b"/>
            <a:pathLst>
              <a:path w="2921124" h="3487909">
                <a:moveTo>
                  <a:pt x="0" y="0"/>
                </a:moveTo>
                <a:lnTo>
                  <a:pt x="2921124" y="0"/>
                </a:lnTo>
                <a:lnTo>
                  <a:pt x="2921124" y="3487909"/>
                </a:lnTo>
                <a:lnTo>
                  <a:pt x="0" y="34879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9599904" y="6916115"/>
            <a:ext cx="3540886" cy="2885822"/>
          </a:xfrm>
          <a:custGeom>
            <a:avLst/>
            <a:gdLst/>
            <a:ahLst/>
            <a:cxnLst/>
            <a:rect l="l" t="t" r="r" b="b"/>
            <a:pathLst>
              <a:path w="3540886" h="2885822">
                <a:moveTo>
                  <a:pt x="0" y="0"/>
                </a:moveTo>
                <a:lnTo>
                  <a:pt x="3540885" y="0"/>
                </a:lnTo>
                <a:lnTo>
                  <a:pt x="3540885" y="2885822"/>
                </a:lnTo>
                <a:lnTo>
                  <a:pt x="0" y="28858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6720205" y="6581329"/>
            <a:ext cx="1255910" cy="3294189"/>
          </a:xfrm>
          <a:custGeom>
            <a:avLst/>
            <a:gdLst/>
            <a:ahLst/>
            <a:cxnLst/>
            <a:rect l="l" t="t" r="r" b="b"/>
            <a:pathLst>
              <a:path w="1255910" h="3294189">
                <a:moveTo>
                  <a:pt x="0" y="0"/>
                </a:moveTo>
                <a:lnTo>
                  <a:pt x="1255909" y="0"/>
                </a:lnTo>
                <a:lnTo>
                  <a:pt x="1255909" y="3294189"/>
                </a:lnTo>
                <a:lnTo>
                  <a:pt x="0" y="32941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TextBox 10"/>
          <p:cNvSpPr txBox="1"/>
          <p:nvPr/>
        </p:nvSpPr>
        <p:spPr>
          <a:xfrm>
            <a:off x="1524768" y="2579483"/>
            <a:ext cx="15656516" cy="4505529"/>
          </a:xfrm>
          <a:prstGeom prst="rect">
            <a:avLst/>
          </a:prstGeom>
        </p:spPr>
        <p:txBody>
          <a:bodyPr lIns="0" tIns="0" rIns="0" bIns="0" rtlCol="0" anchor="t">
            <a:spAutoFit/>
          </a:bodyPr>
          <a:lstStyle/>
          <a:p>
            <a:pPr algn="just">
              <a:lnSpc>
                <a:spcPts val="5901"/>
              </a:lnSpc>
            </a:pPr>
            <a:r>
              <a:rPr lang="en-US" sz="4200" spc="84">
                <a:solidFill>
                  <a:srgbClr val="000000"/>
                </a:solidFill>
                <a:latin typeface="More Sugar"/>
              </a:rPr>
              <a:t>Crocodile Club is registered with Ofsted (Registration No 110667) and is based in Stockcross School. The club opens at 3.15pm until 5.45 pm Monday, Tuesday, Wednesday &amp; Thursday, during term time. We welcome children from Stockcross Primary and Welford &amp; Wickham School.</a:t>
            </a:r>
          </a:p>
          <a:p>
            <a:pPr algn="just">
              <a:lnSpc>
                <a:spcPts val="5901"/>
              </a:lnSpc>
            </a:pPr>
            <a:endParaRPr lang="en-US" sz="4215" spc="84">
              <a:solidFill>
                <a:srgbClr val="000000"/>
              </a:solidFill>
              <a:latin typeface="More Sugar"/>
            </a:endParaRPr>
          </a:p>
        </p:txBody>
      </p:sp>
      <p:sp>
        <p:nvSpPr>
          <p:cNvPr id="11" name="Freeform 11"/>
          <p:cNvSpPr/>
          <p:nvPr/>
        </p:nvSpPr>
        <p:spPr>
          <a:xfrm rot="-6203807">
            <a:off x="17720608" y="4993979"/>
            <a:ext cx="2777078" cy="2960064"/>
          </a:xfrm>
          <a:custGeom>
            <a:avLst/>
            <a:gdLst/>
            <a:ahLst/>
            <a:cxnLst/>
            <a:rect l="l" t="t" r="r" b="b"/>
            <a:pathLst>
              <a:path w="2777078" h="2960064">
                <a:moveTo>
                  <a:pt x="0" y="0"/>
                </a:moveTo>
                <a:lnTo>
                  <a:pt x="2777078" y="0"/>
                </a:lnTo>
                <a:lnTo>
                  <a:pt x="2777078" y="2960064"/>
                </a:lnTo>
                <a:lnTo>
                  <a:pt x="0" y="29600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7433049">
            <a:off x="-2338450" y="4919870"/>
            <a:ext cx="3527119" cy="2314672"/>
          </a:xfrm>
          <a:custGeom>
            <a:avLst/>
            <a:gdLst/>
            <a:ahLst/>
            <a:cxnLst/>
            <a:rect l="l" t="t" r="r" b="b"/>
            <a:pathLst>
              <a:path w="3527119" h="2314672">
                <a:moveTo>
                  <a:pt x="0" y="0"/>
                </a:moveTo>
                <a:lnTo>
                  <a:pt x="3527119" y="0"/>
                </a:lnTo>
                <a:lnTo>
                  <a:pt x="3527119" y="2314672"/>
                </a:lnTo>
                <a:lnTo>
                  <a:pt x="0" y="23146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2398858" y="-1370018"/>
            <a:ext cx="6110220" cy="3360621"/>
          </a:xfrm>
          <a:custGeom>
            <a:avLst/>
            <a:gdLst/>
            <a:ahLst/>
            <a:cxnLst/>
            <a:rect l="l" t="t" r="r" b="b"/>
            <a:pathLst>
              <a:path w="6110220" h="3360621">
                <a:moveTo>
                  <a:pt x="0" y="0"/>
                </a:moveTo>
                <a:lnTo>
                  <a:pt x="6110219" y="0"/>
                </a:lnTo>
                <a:lnTo>
                  <a:pt x="6110219" y="3360621"/>
                </a:lnTo>
                <a:lnTo>
                  <a:pt x="0" y="3360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2710016" y="7116041"/>
            <a:ext cx="2876714" cy="2509933"/>
          </a:xfrm>
          <a:custGeom>
            <a:avLst/>
            <a:gdLst/>
            <a:ahLst/>
            <a:cxnLst/>
            <a:rect l="l" t="t" r="r" b="b"/>
            <a:pathLst>
              <a:path w="2876714" h="2509933">
                <a:moveTo>
                  <a:pt x="0" y="0"/>
                </a:moveTo>
                <a:lnTo>
                  <a:pt x="2876714" y="0"/>
                </a:lnTo>
                <a:lnTo>
                  <a:pt x="2876714" y="2509933"/>
                </a:lnTo>
                <a:lnTo>
                  <a:pt x="0" y="250993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rot="-1503479">
            <a:off x="771695" y="425216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9" name="Freeform 19"/>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0" name="Freeform 20"/>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1" name="Freeform 21"/>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2" name="Freeform 22"/>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Freeform 23"/>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4" name="Freeform 24"/>
          <p:cNvSpPr/>
          <p:nvPr/>
        </p:nvSpPr>
        <p:spPr>
          <a:xfrm rot="-1618813">
            <a:off x="17500072" y="359905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5" name="Freeform 25"/>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6" name="Freeform 26"/>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7" name="Freeform 27"/>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8" name="Freeform 28"/>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rot="-7343918">
            <a:off x="16583742" y="1049023"/>
            <a:ext cx="4599241" cy="3018252"/>
          </a:xfrm>
          <a:custGeom>
            <a:avLst/>
            <a:gdLst/>
            <a:ahLst/>
            <a:cxnLst/>
            <a:rect l="l" t="t" r="r" b="b"/>
            <a:pathLst>
              <a:path w="4599241" h="3018252">
                <a:moveTo>
                  <a:pt x="0" y="0"/>
                </a:moveTo>
                <a:lnTo>
                  <a:pt x="4599241" y="0"/>
                </a:lnTo>
                <a:lnTo>
                  <a:pt x="4599241" y="3018251"/>
                </a:lnTo>
                <a:lnTo>
                  <a:pt x="0" y="3018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203807">
            <a:off x="16926528" y="6006388"/>
            <a:ext cx="4092136" cy="4361772"/>
          </a:xfrm>
          <a:custGeom>
            <a:avLst/>
            <a:gdLst/>
            <a:ahLst/>
            <a:cxnLst/>
            <a:rect l="l" t="t" r="r" b="b"/>
            <a:pathLst>
              <a:path w="4092136" h="4361772">
                <a:moveTo>
                  <a:pt x="0" y="0"/>
                </a:moveTo>
                <a:lnTo>
                  <a:pt x="4092136" y="0"/>
                </a:lnTo>
                <a:lnTo>
                  <a:pt x="4092136" y="4361772"/>
                </a:lnTo>
                <a:lnTo>
                  <a:pt x="0" y="43617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110372" y="7700866"/>
            <a:ext cx="1378174" cy="2236388"/>
          </a:xfrm>
          <a:custGeom>
            <a:avLst/>
            <a:gdLst/>
            <a:ahLst/>
            <a:cxnLst/>
            <a:rect l="l" t="t" r="r" b="b"/>
            <a:pathLst>
              <a:path w="1378174" h="2236388">
                <a:moveTo>
                  <a:pt x="0" y="0"/>
                </a:moveTo>
                <a:lnTo>
                  <a:pt x="1378174" y="0"/>
                </a:lnTo>
                <a:lnTo>
                  <a:pt x="1378174" y="2236388"/>
                </a:lnTo>
                <a:lnTo>
                  <a:pt x="0" y="22363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1" name="Freeform 11"/>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3" name="Freeform 13"/>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7" name="Freeform 17"/>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a:off x="15849779" y="8092280"/>
            <a:ext cx="2025584" cy="2017988"/>
          </a:xfrm>
          <a:custGeom>
            <a:avLst/>
            <a:gdLst/>
            <a:ahLst/>
            <a:cxnLst/>
            <a:rect l="l" t="t" r="r" b="b"/>
            <a:pathLst>
              <a:path w="2025584" h="2017988">
                <a:moveTo>
                  <a:pt x="0" y="0"/>
                </a:moveTo>
                <a:lnTo>
                  <a:pt x="2025584" y="0"/>
                </a:lnTo>
                <a:lnTo>
                  <a:pt x="2025584" y="2017988"/>
                </a:lnTo>
                <a:lnTo>
                  <a:pt x="0" y="201798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3" name="TextBox 23"/>
          <p:cNvSpPr txBox="1"/>
          <p:nvPr/>
        </p:nvSpPr>
        <p:spPr>
          <a:xfrm>
            <a:off x="1211656" y="567236"/>
            <a:ext cx="15780696" cy="6796732"/>
          </a:xfrm>
          <a:prstGeom prst="rect">
            <a:avLst/>
          </a:prstGeom>
        </p:spPr>
        <p:txBody>
          <a:bodyPr lIns="0" tIns="0" rIns="0" bIns="0" rtlCol="0" anchor="t">
            <a:spAutoFit/>
          </a:bodyPr>
          <a:lstStyle/>
          <a:p>
            <a:pPr algn="ctr">
              <a:lnSpc>
                <a:spcPts val="5294"/>
              </a:lnSpc>
              <a:spcBef>
                <a:spcPct val="0"/>
              </a:spcBef>
            </a:pPr>
            <a:r>
              <a:rPr lang="en-US" sz="3781" spc="219" dirty="0">
                <a:solidFill>
                  <a:srgbClr val="000000"/>
                </a:solidFill>
                <a:latin typeface="More Sugar"/>
              </a:rPr>
              <a:t>At Croc Club we aim to provide a safe, secure and relaxed environment, offering a range of activities to reflect the interests of the children in our care.</a:t>
            </a:r>
          </a:p>
          <a:p>
            <a:pPr algn="ctr">
              <a:lnSpc>
                <a:spcPts val="5294"/>
              </a:lnSpc>
              <a:spcBef>
                <a:spcPct val="0"/>
              </a:spcBef>
            </a:pPr>
            <a:endParaRPr lang="en-US" sz="3781" spc="219" dirty="0">
              <a:solidFill>
                <a:srgbClr val="000000"/>
              </a:solidFill>
              <a:latin typeface="More Sugar"/>
            </a:endParaRPr>
          </a:p>
          <a:p>
            <a:pPr algn="ctr">
              <a:lnSpc>
                <a:spcPts val="5294"/>
              </a:lnSpc>
              <a:spcBef>
                <a:spcPct val="0"/>
              </a:spcBef>
            </a:pPr>
            <a:r>
              <a:rPr lang="en-US" sz="3781" spc="219" dirty="0">
                <a:solidFill>
                  <a:srgbClr val="000000"/>
                </a:solidFill>
                <a:latin typeface="More Sugar"/>
              </a:rPr>
              <a:t>Our Club follows the Play work Principles: children are free to choose activities and resources as they wish, including dressing up, home corner, craft, board games, construction, physical play and reading. In addition, other resources are available for the children to select from our equipment library. </a:t>
            </a:r>
          </a:p>
          <a:p>
            <a:pPr algn="ctr">
              <a:lnSpc>
                <a:spcPts val="5294"/>
              </a:lnSpc>
              <a:spcBef>
                <a:spcPct val="0"/>
              </a:spcBef>
            </a:pPr>
            <a:r>
              <a:rPr lang="en-US" sz="3781" spc="219" dirty="0">
                <a:solidFill>
                  <a:srgbClr val="000000"/>
                </a:solidFill>
                <a:latin typeface="More Sugar"/>
              </a:rPr>
              <a:t>We cook</a:t>
            </a:r>
            <a:r>
              <a:rPr lang="en-US" sz="3781" spc="219">
                <a:solidFill>
                  <a:srgbClr val="000000"/>
                </a:solidFill>
                <a:latin typeface="More Sugar"/>
              </a:rPr>
              <a:t>, explore and </a:t>
            </a:r>
            <a:r>
              <a:rPr lang="en-US" sz="3781" spc="219" dirty="0">
                <a:solidFill>
                  <a:srgbClr val="000000"/>
                </a:solidFill>
                <a:latin typeface="More Sugar"/>
              </a:rPr>
              <a:t>create.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10303"/>
            <a:ext cx="13953209" cy="10383967"/>
          </a:xfrm>
          <a:custGeom>
            <a:avLst/>
            <a:gdLst/>
            <a:ahLst/>
            <a:cxnLst/>
            <a:rect l="l" t="t" r="r" b="b"/>
            <a:pathLst>
              <a:path w="13953209" h="10383967">
                <a:moveTo>
                  <a:pt x="0" y="0"/>
                </a:moveTo>
                <a:lnTo>
                  <a:pt x="13953209" y="0"/>
                </a:lnTo>
                <a:lnTo>
                  <a:pt x="13953209" y="10383967"/>
                </a:lnTo>
                <a:lnTo>
                  <a:pt x="0" y="10383967"/>
                </a:lnTo>
                <a:lnTo>
                  <a:pt x="0" y="0"/>
                </a:lnTo>
                <a:close/>
              </a:path>
            </a:pathLst>
          </a:custGeom>
          <a:blipFill>
            <a:blip r:embed="rId2"/>
            <a:stretch>
              <a:fillRect t="-136" b="-136"/>
            </a:stretch>
          </a:blipFill>
        </p:spPr>
      </p:sp>
      <p:sp>
        <p:nvSpPr>
          <p:cNvPr id="3" name="Freeform 3"/>
          <p:cNvSpPr/>
          <p:nvPr/>
        </p:nvSpPr>
        <p:spPr>
          <a:xfrm flipH="1">
            <a:off x="-4809209" y="-48483"/>
            <a:ext cx="13915109" cy="10383967"/>
          </a:xfrm>
          <a:custGeom>
            <a:avLst/>
            <a:gdLst/>
            <a:ahLst/>
            <a:cxnLst/>
            <a:rect l="l" t="t" r="r" b="b"/>
            <a:pathLst>
              <a:path w="13915109" h="10383967">
                <a:moveTo>
                  <a:pt x="13915109" y="0"/>
                </a:moveTo>
                <a:lnTo>
                  <a:pt x="0" y="0"/>
                </a:lnTo>
                <a:lnTo>
                  <a:pt x="0" y="10383966"/>
                </a:lnTo>
                <a:lnTo>
                  <a:pt x="13915109" y="10383966"/>
                </a:lnTo>
                <a:lnTo>
                  <a:pt x="13915109" y="0"/>
                </a:lnTo>
                <a:close/>
              </a:path>
            </a:pathLst>
          </a:custGeom>
          <a:blipFill>
            <a:blip r:embed="rId2"/>
            <a:stretch>
              <a:fillRect/>
            </a:stretch>
          </a:blipFill>
        </p:spPr>
      </p:sp>
      <p:sp>
        <p:nvSpPr>
          <p:cNvPr id="4" name="Freeform 4" descr="*Knowledgeable , experienced staff * Large outside spaces with and adventure playground * Content and happy children * A healthy snack *We accept childcare vouchers * A large amount of resources"/>
          <p:cNvSpPr/>
          <p:nvPr/>
        </p:nvSpPr>
        <p:spPr>
          <a:xfrm flipH="1">
            <a:off x="6124265" y="3501069"/>
            <a:ext cx="6572677" cy="3614972"/>
          </a:xfrm>
          <a:custGeom>
            <a:avLst/>
            <a:gdLst/>
            <a:ahLst/>
            <a:cxnLst/>
            <a:rect l="l" t="t" r="r" b="b"/>
            <a:pathLst>
              <a:path w="6572677" h="3614972">
                <a:moveTo>
                  <a:pt x="6572677" y="0"/>
                </a:moveTo>
                <a:lnTo>
                  <a:pt x="0" y="0"/>
                </a:lnTo>
                <a:lnTo>
                  <a:pt x="0" y="3614972"/>
                </a:lnTo>
                <a:lnTo>
                  <a:pt x="6572677" y="3614972"/>
                </a:lnTo>
                <a:lnTo>
                  <a:pt x="657267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1061154" y="7116041"/>
            <a:ext cx="1173596" cy="3078283"/>
          </a:xfrm>
          <a:custGeom>
            <a:avLst/>
            <a:gdLst/>
            <a:ahLst/>
            <a:cxnLst/>
            <a:rect l="l" t="t" r="r" b="b"/>
            <a:pathLst>
              <a:path w="1173596" h="3078283">
                <a:moveTo>
                  <a:pt x="0" y="0"/>
                </a:moveTo>
                <a:lnTo>
                  <a:pt x="1173596" y="0"/>
                </a:lnTo>
                <a:lnTo>
                  <a:pt x="1173596" y="3078284"/>
                </a:lnTo>
                <a:lnTo>
                  <a:pt x="0" y="30782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7" name="Freeform 17"/>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9" name="Freeform 19"/>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0" name="Freeform 20"/>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Freeform 22"/>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3" name="Freeform 23"/>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4" name="Freeform 24"/>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5" name="Freeform 25"/>
          <p:cNvSpPr/>
          <p:nvPr/>
        </p:nvSpPr>
        <p:spPr>
          <a:xfrm>
            <a:off x="6031066" y="7239215"/>
            <a:ext cx="3244615" cy="2506465"/>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6" name="Freeform 26"/>
          <p:cNvSpPr/>
          <p:nvPr/>
        </p:nvSpPr>
        <p:spPr>
          <a:xfrm rot="-960848">
            <a:off x="1580491" y="6525635"/>
            <a:ext cx="2049499" cy="2732665"/>
          </a:xfrm>
          <a:custGeom>
            <a:avLst/>
            <a:gdLst/>
            <a:ahLst/>
            <a:cxnLst/>
            <a:rect l="l" t="t" r="r" b="b"/>
            <a:pathLst>
              <a:path w="2049499" h="2732665">
                <a:moveTo>
                  <a:pt x="0" y="0"/>
                </a:moveTo>
                <a:lnTo>
                  <a:pt x="2049499" y="0"/>
                </a:lnTo>
                <a:lnTo>
                  <a:pt x="2049499" y="2732665"/>
                </a:lnTo>
                <a:lnTo>
                  <a:pt x="0" y="2732665"/>
                </a:lnTo>
                <a:lnTo>
                  <a:pt x="0" y="0"/>
                </a:lnTo>
                <a:close/>
              </a:path>
            </a:pathLst>
          </a:custGeom>
          <a:blipFill>
            <a:blip r:embed="rId25"/>
            <a:stretch>
              <a:fillRect/>
            </a:stretch>
          </a:blipFill>
        </p:spPr>
      </p:sp>
      <p:sp>
        <p:nvSpPr>
          <p:cNvPr id="27" name="Freeform 27"/>
          <p:cNvSpPr/>
          <p:nvPr/>
        </p:nvSpPr>
        <p:spPr>
          <a:xfrm rot="588845">
            <a:off x="14940721" y="6633564"/>
            <a:ext cx="2318579" cy="3091439"/>
          </a:xfrm>
          <a:custGeom>
            <a:avLst/>
            <a:gdLst/>
            <a:ahLst/>
            <a:cxnLst/>
            <a:rect l="l" t="t" r="r" b="b"/>
            <a:pathLst>
              <a:path w="2318579" h="3091439">
                <a:moveTo>
                  <a:pt x="0" y="0"/>
                </a:moveTo>
                <a:lnTo>
                  <a:pt x="2318579" y="0"/>
                </a:lnTo>
                <a:lnTo>
                  <a:pt x="2318579" y="3091439"/>
                </a:lnTo>
                <a:lnTo>
                  <a:pt x="0" y="3091439"/>
                </a:lnTo>
                <a:lnTo>
                  <a:pt x="0" y="0"/>
                </a:lnTo>
                <a:close/>
              </a:path>
            </a:pathLst>
          </a:custGeom>
          <a:blipFill>
            <a:blip r:embed="rId26"/>
            <a:stretch>
              <a:fillRect/>
            </a:stretch>
          </a:blipFill>
        </p:spPr>
      </p:sp>
      <p:sp>
        <p:nvSpPr>
          <p:cNvPr id="28" name="TextBox 28"/>
          <p:cNvSpPr txBox="1"/>
          <p:nvPr/>
        </p:nvSpPr>
        <p:spPr>
          <a:xfrm>
            <a:off x="2871946" y="468252"/>
            <a:ext cx="12807470" cy="1477004"/>
          </a:xfrm>
          <a:prstGeom prst="rect">
            <a:avLst/>
          </a:prstGeom>
        </p:spPr>
        <p:txBody>
          <a:bodyPr lIns="0" tIns="0" rIns="0" bIns="0" rtlCol="0" anchor="t">
            <a:spAutoFit/>
          </a:bodyPr>
          <a:lstStyle/>
          <a:p>
            <a:pPr algn="ctr">
              <a:lnSpc>
                <a:spcPts val="12040"/>
              </a:lnSpc>
            </a:pPr>
            <a:r>
              <a:rPr lang="en-US" sz="8600">
                <a:solidFill>
                  <a:srgbClr val="4DACC4"/>
                </a:solidFill>
                <a:latin typeface="Railey"/>
              </a:rPr>
              <a:t>We offer..</a:t>
            </a:r>
          </a:p>
        </p:txBody>
      </p:sp>
      <p:sp>
        <p:nvSpPr>
          <p:cNvPr id="29" name="TextBox 29"/>
          <p:cNvSpPr txBox="1"/>
          <p:nvPr/>
        </p:nvSpPr>
        <p:spPr>
          <a:xfrm>
            <a:off x="1110372" y="1901769"/>
            <a:ext cx="15767035" cy="5658285"/>
          </a:xfrm>
          <a:prstGeom prst="rect">
            <a:avLst/>
          </a:prstGeom>
        </p:spPr>
        <p:txBody>
          <a:bodyPr lIns="0" tIns="0" rIns="0" bIns="0" rtlCol="0" anchor="t">
            <a:spAutoFit/>
          </a:bodyPr>
          <a:lstStyle/>
          <a:p>
            <a:pPr algn="ctr">
              <a:lnSpc>
                <a:spcPts val="5017"/>
              </a:lnSpc>
              <a:spcBef>
                <a:spcPct val="0"/>
              </a:spcBef>
            </a:pPr>
            <a:r>
              <a:rPr lang="en-US" sz="3583">
                <a:solidFill>
                  <a:srgbClr val="000000"/>
                </a:solidFill>
                <a:latin typeface="More Sugar"/>
              </a:rPr>
              <a:t>• A large outside space including adventure playground.</a:t>
            </a:r>
          </a:p>
          <a:p>
            <a:pPr algn="ctr">
              <a:lnSpc>
                <a:spcPts val="5017"/>
              </a:lnSpc>
              <a:spcBef>
                <a:spcPct val="0"/>
              </a:spcBef>
            </a:pPr>
            <a:r>
              <a:rPr lang="en-US" sz="3583">
                <a:solidFill>
                  <a:srgbClr val="000000"/>
                </a:solidFill>
                <a:latin typeface="More Sugar"/>
              </a:rPr>
              <a:t>• A health snack</a:t>
            </a:r>
          </a:p>
          <a:p>
            <a:pPr algn="ctr">
              <a:lnSpc>
                <a:spcPts val="5017"/>
              </a:lnSpc>
              <a:spcBef>
                <a:spcPct val="0"/>
              </a:spcBef>
            </a:pPr>
            <a:r>
              <a:rPr lang="en-US" sz="3583">
                <a:solidFill>
                  <a:srgbClr val="000000"/>
                </a:solidFill>
                <a:latin typeface="More Sugar"/>
              </a:rPr>
              <a:t>• Well trained, qualified experienced staff</a:t>
            </a:r>
          </a:p>
          <a:p>
            <a:pPr algn="ctr">
              <a:lnSpc>
                <a:spcPts val="5017"/>
              </a:lnSpc>
              <a:spcBef>
                <a:spcPct val="0"/>
              </a:spcBef>
            </a:pPr>
            <a:r>
              <a:rPr lang="en-US" sz="3583">
                <a:solidFill>
                  <a:srgbClr val="000000"/>
                </a:solidFill>
                <a:latin typeface="More Sugar"/>
              </a:rPr>
              <a:t>• Happy and content children</a:t>
            </a:r>
          </a:p>
          <a:p>
            <a:pPr algn="ctr">
              <a:lnSpc>
                <a:spcPts val="5017"/>
              </a:lnSpc>
              <a:spcBef>
                <a:spcPct val="0"/>
              </a:spcBef>
            </a:pPr>
            <a:r>
              <a:rPr lang="en-US" sz="3583">
                <a:solidFill>
                  <a:srgbClr val="000000"/>
                </a:solidFill>
                <a:latin typeface="More Sugar"/>
              </a:rPr>
              <a:t>• A highly rated Ofsted childcare provider (January 2024)</a:t>
            </a:r>
          </a:p>
          <a:p>
            <a:pPr algn="ctr">
              <a:lnSpc>
                <a:spcPts val="5017"/>
              </a:lnSpc>
              <a:spcBef>
                <a:spcPct val="0"/>
              </a:spcBef>
            </a:pPr>
            <a:r>
              <a:rPr lang="en-US" sz="3583">
                <a:solidFill>
                  <a:srgbClr val="000000"/>
                </a:solidFill>
                <a:latin typeface="More Sugar"/>
              </a:rPr>
              <a:t>• A large amount of resources for your child</a:t>
            </a:r>
          </a:p>
          <a:p>
            <a:pPr algn="ctr">
              <a:lnSpc>
                <a:spcPts val="5017"/>
              </a:lnSpc>
              <a:spcBef>
                <a:spcPct val="0"/>
              </a:spcBef>
            </a:pPr>
            <a:r>
              <a:rPr lang="en-US" sz="3583">
                <a:solidFill>
                  <a:srgbClr val="000000"/>
                </a:solidFill>
                <a:latin typeface="More Sugar"/>
              </a:rPr>
              <a:t>• Transportation from Welford and Wickham to Stockcross School</a:t>
            </a:r>
          </a:p>
          <a:p>
            <a:pPr algn="ctr">
              <a:lnSpc>
                <a:spcPts val="5017"/>
              </a:lnSpc>
              <a:spcBef>
                <a:spcPct val="0"/>
              </a:spcBef>
            </a:pPr>
            <a:r>
              <a:rPr lang="en-US" sz="3583">
                <a:solidFill>
                  <a:srgbClr val="000000"/>
                </a:solidFill>
                <a:latin typeface="More Sugar"/>
              </a:rPr>
              <a:t>. A key member of staff for each EYFS Child</a:t>
            </a:r>
          </a:p>
          <a:p>
            <a:pPr algn="ctr">
              <a:lnSpc>
                <a:spcPts val="5017"/>
              </a:lnSpc>
              <a:spcBef>
                <a:spcPct val="0"/>
              </a:spcBef>
            </a:pPr>
            <a:endParaRPr lang="en-US" sz="3583">
              <a:solidFill>
                <a:srgbClr val="000000"/>
              </a:solidFill>
              <a:latin typeface="More Sug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7" name="Freeform 17"/>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Freeform 20"/>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Freeform 22"/>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3" name="Freeform 23"/>
          <p:cNvSpPr/>
          <p:nvPr/>
        </p:nvSpPr>
        <p:spPr>
          <a:xfrm rot="-689063">
            <a:off x="3204006" y="4588470"/>
            <a:ext cx="2927983" cy="3903977"/>
          </a:xfrm>
          <a:custGeom>
            <a:avLst/>
            <a:gdLst/>
            <a:ahLst/>
            <a:cxnLst/>
            <a:rect l="l" t="t" r="r" b="b"/>
            <a:pathLst>
              <a:path w="2927983" h="3903977">
                <a:moveTo>
                  <a:pt x="0" y="0"/>
                </a:moveTo>
                <a:lnTo>
                  <a:pt x="2927983" y="0"/>
                </a:lnTo>
                <a:lnTo>
                  <a:pt x="2927983" y="3903977"/>
                </a:lnTo>
                <a:lnTo>
                  <a:pt x="0" y="3903977"/>
                </a:lnTo>
                <a:lnTo>
                  <a:pt x="0" y="0"/>
                </a:lnTo>
                <a:close/>
              </a:path>
            </a:pathLst>
          </a:custGeom>
          <a:blipFill>
            <a:blip r:embed="rId21"/>
            <a:stretch>
              <a:fillRect/>
            </a:stretch>
          </a:blipFill>
        </p:spPr>
      </p:sp>
      <p:sp>
        <p:nvSpPr>
          <p:cNvPr id="24" name="Freeform 24"/>
          <p:cNvSpPr/>
          <p:nvPr/>
        </p:nvSpPr>
        <p:spPr>
          <a:xfrm>
            <a:off x="7893275" y="4049927"/>
            <a:ext cx="2920246" cy="3893661"/>
          </a:xfrm>
          <a:custGeom>
            <a:avLst/>
            <a:gdLst/>
            <a:ahLst/>
            <a:cxnLst/>
            <a:rect l="l" t="t" r="r" b="b"/>
            <a:pathLst>
              <a:path w="2920246" h="3893661">
                <a:moveTo>
                  <a:pt x="0" y="0"/>
                </a:moveTo>
                <a:lnTo>
                  <a:pt x="2920246" y="0"/>
                </a:lnTo>
                <a:lnTo>
                  <a:pt x="2920246" y="3893662"/>
                </a:lnTo>
                <a:lnTo>
                  <a:pt x="0" y="3893662"/>
                </a:lnTo>
                <a:lnTo>
                  <a:pt x="0" y="0"/>
                </a:lnTo>
                <a:close/>
              </a:path>
            </a:pathLst>
          </a:custGeom>
          <a:blipFill>
            <a:blip r:embed="rId22"/>
            <a:stretch>
              <a:fillRect/>
            </a:stretch>
          </a:blipFill>
        </p:spPr>
      </p:sp>
      <p:sp>
        <p:nvSpPr>
          <p:cNvPr id="25" name="Freeform 25"/>
          <p:cNvSpPr/>
          <p:nvPr/>
        </p:nvSpPr>
        <p:spPr>
          <a:xfrm rot="646720">
            <a:off x="12655970" y="4448609"/>
            <a:ext cx="2837070" cy="3923114"/>
          </a:xfrm>
          <a:custGeom>
            <a:avLst/>
            <a:gdLst/>
            <a:ahLst/>
            <a:cxnLst/>
            <a:rect l="l" t="t" r="r" b="b"/>
            <a:pathLst>
              <a:path w="2837070" h="3923114">
                <a:moveTo>
                  <a:pt x="0" y="0"/>
                </a:moveTo>
                <a:lnTo>
                  <a:pt x="2837070" y="0"/>
                </a:lnTo>
                <a:lnTo>
                  <a:pt x="2837070" y="3923115"/>
                </a:lnTo>
                <a:lnTo>
                  <a:pt x="0" y="3923115"/>
                </a:lnTo>
                <a:lnTo>
                  <a:pt x="0" y="0"/>
                </a:lnTo>
                <a:close/>
              </a:path>
            </a:pathLst>
          </a:custGeom>
          <a:blipFill>
            <a:blip r:embed="rId23"/>
            <a:stretch>
              <a:fillRect t="-14186" b="-14186"/>
            </a:stretch>
          </a:blipFill>
        </p:spPr>
      </p:sp>
      <p:sp>
        <p:nvSpPr>
          <p:cNvPr id="26" name="TextBox 26"/>
          <p:cNvSpPr txBox="1"/>
          <p:nvPr/>
        </p:nvSpPr>
        <p:spPr>
          <a:xfrm>
            <a:off x="2290916" y="981075"/>
            <a:ext cx="14086078" cy="2840386"/>
          </a:xfrm>
          <a:prstGeom prst="rect">
            <a:avLst/>
          </a:prstGeom>
        </p:spPr>
        <p:txBody>
          <a:bodyPr lIns="0" tIns="0" rIns="0" bIns="0" rtlCol="0" anchor="t">
            <a:spAutoFit/>
          </a:bodyPr>
          <a:lstStyle/>
          <a:p>
            <a:pPr algn="ctr">
              <a:lnSpc>
                <a:spcPts val="3774"/>
              </a:lnSpc>
              <a:spcBef>
                <a:spcPct val="0"/>
              </a:spcBef>
            </a:pPr>
            <a:r>
              <a:rPr lang="en-US" sz="2695">
                <a:solidFill>
                  <a:srgbClr val="000000"/>
                </a:solidFill>
                <a:latin typeface="More Sugar"/>
              </a:rPr>
              <a:t>Payment of fees</a:t>
            </a:r>
          </a:p>
          <a:p>
            <a:pPr algn="ctr">
              <a:lnSpc>
                <a:spcPts val="3774"/>
              </a:lnSpc>
              <a:spcBef>
                <a:spcPct val="0"/>
              </a:spcBef>
            </a:pPr>
            <a:r>
              <a:rPr lang="en-US" sz="2695">
                <a:solidFill>
                  <a:srgbClr val="000000"/>
                </a:solidFill>
                <a:latin typeface="More Sugar"/>
              </a:rPr>
              <a:t>The current fees are £13.75 per session. Sessions are booked termly. Crocodile Club does not operate a “drop in” system. Fees are payable in advance by cash or cheque, bank transfer, Tax-Free Childcare or childcare vouchers. </a:t>
            </a:r>
          </a:p>
          <a:p>
            <a:pPr algn="ctr">
              <a:lnSpc>
                <a:spcPts val="3774"/>
              </a:lnSpc>
              <a:spcBef>
                <a:spcPct val="0"/>
              </a:spcBef>
            </a:pPr>
            <a:r>
              <a:rPr lang="en-US" sz="2695">
                <a:solidFill>
                  <a:srgbClr val="000000"/>
                </a:solidFill>
                <a:latin typeface="More Sugar"/>
              </a:rPr>
              <a:t>We accept vouchers from childcare voucher schemes, the club manager can help with this.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6124265" y="3501069"/>
            <a:ext cx="6039470" cy="3321708"/>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TextBox 10"/>
          <p:cNvSpPr txBox="1"/>
          <p:nvPr/>
        </p:nvSpPr>
        <p:spPr>
          <a:xfrm>
            <a:off x="2778365" y="324783"/>
            <a:ext cx="12807470" cy="1477004"/>
          </a:xfrm>
          <a:prstGeom prst="rect">
            <a:avLst/>
          </a:prstGeom>
        </p:spPr>
        <p:txBody>
          <a:bodyPr lIns="0" tIns="0" rIns="0" bIns="0" rtlCol="0" anchor="t">
            <a:spAutoFit/>
          </a:bodyPr>
          <a:lstStyle/>
          <a:p>
            <a:pPr algn="ctr">
              <a:lnSpc>
                <a:spcPts val="12040"/>
              </a:lnSpc>
            </a:pPr>
            <a:r>
              <a:rPr lang="en-US" sz="8600">
                <a:solidFill>
                  <a:srgbClr val="4DACC4"/>
                </a:solidFill>
                <a:latin typeface="Railey"/>
              </a:rPr>
              <a:t>Our Pledge to You</a:t>
            </a:r>
          </a:p>
        </p:txBody>
      </p:sp>
      <p:sp>
        <p:nvSpPr>
          <p:cNvPr id="11" name="TextBox 11"/>
          <p:cNvSpPr txBox="1"/>
          <p:nvPr/>
        </p:nvSpPr>
        <p:spPr>
          <a:xfrm>
            <a:off x="720949" y="1693217"/>
            <a:ext cx="16697289" cy="6316980"/>
          </a:xfrm>
          <a:prstGeom prst="rect">
            <a:avLst/>
          </a:prstGeom>
        </p:spPr>
        <p:txBody>
          <a:bodyPr lIns="0" tIns="0" rIns="0" bIns="0" rtlCol="0" anchor="t">
            <a:spAutoFit/>
          </a:bodyPr>
          <a:lstStyle/>
          <a:p>
            <a:pPr algn="just">
              <a:lnSpc>
                <a:spcPts val="4620"/>
              </a:lnSpc>
            </a:pPr>
            <a:r>
              <a:rPr lang="en-US" sz="3000" spc="60">
                <a:solidFill>
                  <a:srgbClr val="000000"/>
                </a:solidFill>
                <a:latin typeface="More Sugar"/>
              </a:rPr>
              <a:t>We value our relationship with parents/carers and are committed to working in partnership with you to provide top quality play and care for your children. We will: </a:t>
            </a:r>
          </a:p>
          <a:p>
            <a:pPr marL="647703" lvl="1" indent="-323852" algn="just">
              <a:lnSpc>
                <a:spcPts val="4620"/>
              </a:lnSpc>
              <a:buFont typeface="Arial"/>
              <a:buChar char="•"/>
            </a:pPr>
            <a:r>
              <a:rPr lang="en-US" sz="3000" spc="60">
                <a:solidFill>
                  <a:srgbClr val="000000"/>
                </a:solidFill>
                <a:latin typeface="More Sugar"/>
              </a:rPr>
              <a:t>Welcome you at all times to discuss our work, have a chat or take part in our activities. </a:t>
            </a:r>
          </a:p>
          <a:p>
            <a:pPr marL="647703" lvl="1" indent="-323852" algn="just">
              <a:lnSpc>
                <a:spcPts val="4620"/>
              </a:lnSpc>
              <a:buFont typeface="Arial"/>
              <a:buChar char="•"/>
            </a:pPr>
            <a:r>
              <a:rPr lang="en-US" sz="3000" spc="60">
                <a:solidFill>
                  <a:srgbClr val="000000"/>
                </a:solidFill>
                <a:latin typeface="More Sugar"/>
              </a:rPr>
              <a:t>Keep you informed of opening times, fees and charges, programmes of activities, menus, and procedures. </a:t>
            </a:r>
          </a:p>
          <a:p>
            <a:pPr marL="647703" lvl="1" indent="-323852" algn="just">
              <a:lnSpc>
                <a:spcPts val="4620"/>
              </a:lnSpc>
              <a:buFont typeface="Arial"/>
              <a:buChar char="•"/>
            </a:pPr>
            <a:r>
              <a:rPr lang="en-US" sz="3000" spc="60">
                <a:solidFill>
                  <a:srgbClr val="000000"/>
                </a:solidFill>
                <a:latin typeface="More Sugar"/>
              </a:rPr>
              <a:t>Be consistent and reliable to enable you to plan with confidence and peace of mind. </a:t>
            </a:r>
          </a:p>
          <a:p>
            <a:pPr marL="647703" lvl="1" indent="-323852" algn="just">
              <a:lnSpc>
                <a:spcPts val="4620"/>
              </a:lnSpc>
              <a:buFont typeface="Arial"/>
              <a:buChar char="•"/>
            </a:pPr>
            <a:r>
              <a:rPr lang="en-US" sz="3000" spc="60">
                <a:solidFill>
                  <a:srgbClr val="000000"/>
                </a:solidFill>
                <a:latin typeface="More Sugar"/>
              </a:rPr>
              <a:t>Share and discuss your child's achievements, experiences, progress, and friendships. </a:t>
            </a:r>
          </a:p>
          <a:p>
            <a:pPr marL="647703" lvl="1" indent="-323852" algn="just">
              <a:lnSpc>
                <a:spcPts val="4620"/>
              </a:lnSpc>
              <a:buFont typeface="Arial"/>
              <a:buChar char="•"/>
            </a:pPr>
            <a:r>
              <a:rPr lang="en-US" sz="3000" spc="60">
                <a:solidFill>
                  <a:srgbClr val="000000"/>
                </a:solidFill>
                <a:latin typeface="More Sugar"/>
              </a:rPr>
              <a:t>Be available to discuss decisions about running the club. </a:t>
            </a:r>
          </a:p>
          <a:p>
            <a:pPr marL="647703" lvl="1" indent="-323852" algn="just">
              <a:lnSpc>
                <a:spcPts val="4620"/>
              </a:lnSpc>
              <a:buFont typeface="Arial"/>
              <a:buChar char="•"/>
            </a:pPr>
            <a:r>
              <a:rPr lang="en-US" sz="3000" spc="60">
                <a:solidFill>
                  <a:srgbClr val="000000"/>
                </a:solidFill>
                <a:latin typeface="More Sugar"/>
              </a:rPr>
              <a:t>Ask your permission for outings and special events. </a:t>
            </a:r>
          </a:p>
          <a:p>
            <a:pPr marL="647703" lvl="1" indent="-323852" algn="just">
              <a:lnSpc>
                <a:spcPts val="4620"/>
              </a:lnSpc>
              <a:buFont typeface="Arial"/>
              <a:buChar char="•"/>
            </a:pPr>
            <a:r>
              <a:rPr lang="en-US" sz="3000" spc="60">
                <a:solidFill>
                  <a:srgbClr val="000000"/>
                </a:solidFill>
                <a:latin typeface="More Sugar"/>
              </a:rPr>
              <a:t>Listen to your views and concerns to ensure that we continue to meet your needs. </a:t>
            </a:r>
          </a:p>
          <a:p>
            <a:pPr algn="ctr">
              <a:lnSpc>
                <a:spcPts val="3900"/>
              </a:lnSpc>
            </a:pPr>
            <a:endParaRPr lang="en-US" sz="3000" spc="60">
              <a:solidFill>
                <a:srgbClr val="000000"/>
              </a:solidFill>
              <a:latin typeface="More Sugar"/>
            </a:endParaRPr>
          </a:p>
        </p:txBody>
      </p:sp>
      <p:sp>
        <p:nvSpPr>
          <p:cNvPr id="12" name="Freeform 12"/>
          <p:cNvSpPr/>
          <p:nvPr/>
        </p:nvSpPr>
        <p:spPr>
          <a:xfrm>
            <a:off x="1915801" y="7493810"/>
            <a:ext cx="2485370" cy="2025576"/>
          </a:xfrm>
          <a:custGeom>
            <a:avLst/>
            <a:gdLst/>
            <a:ahLst/>
            <a:cxnLst/>
            <a:rect l="l" t="t" r="r" b="b"/>
            <a:pathLst>
              <a:path w="2485370" h="2025576">
                <a:moveTo>
                  <a:pt x="0" y="0"/>
                </a:moveTo>
                <a:lnTo>
                  <a:pt x="2485369" y="0"/>
                </a:lnTo>
                <a:lnTo>
                  <a:pt x="2485369" y="2025576"/>
                </a:lnTo>
                <a:lnTo>
                  <a:pt x="0" y="20255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7410124" y="7406480"/>
            <a:ext cx="3765067" cy="2654372"/>
          </a:xfrm>
          <a:custGeom>
            <a:avLst/>
            <a:gdLst/>
            <a:ahLst/>
            <a:cxnLst/>
            <a:rect l="l" t="t" r="r" b="b"/>
            <a:pathLst>
              <a:path w="3765067" h="2654372">
                <a:moveTo>
                  <a:pt x="0" y="0"/>
                </a:moveTo>
                <a:lnTo>
                  <a:pt x="3765067" y="0"/>
                </a:lnTo>
                <a:lnTo>
                  <a:pt x="3765067" y="2654372"/>
                </a:lnTo>
                <a:lnTo>
                  <a:pt x="0" y="26543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a:off x="16276857" y="6881502"/>
            <a:ext cx="1173596" cy="3078283"/>
          </a:xfrm>
          <a:custGeom>
            <a:avLst/>
            <a:gdLst/>
            <a:ahLst/>
            <a:cxnLst/>
            <a:rect l="l" t="t" r="r" b="b"/>
            <a:pathLst>
              <a:path w="1173596" h="3078283">
                <a:moveTo>
                  <a:pt x="0" y="0"/>
                </a:moveTo>
                <a:lnTo>
                  <a:pt x="1173596" y="0"/>
                </a:lnTo>
                <a:lnTo>
                  <a:pt x="1173596" y="3078284"/>
                </a:lnTo>
                <a:lnTo>
                  <a:pt x="0" y="307828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rot="2099990">
            <a:off x="155322" y="3330044"/>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rot="-1503479">
            <a:off x="769195" y="42261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rot="-2289442">
            <a:off x="771695" y="6232924"/>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0" name="Freeform 20"/>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1" name="Freeform 21"/>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2" name="Freeform 22"/>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Freeform 23"/>
          <p:cNvSpPr/>
          <p:nvPr/>
        </p:nvSpPr>
        <p:spPr>
          <a:xfrm rot="-1618813">
            <a:off x="17193447" y="3777893"/>
            <a:ext cx="514010" cy="342050"/>
          </a:xfrm>
          <a:custGeom>
            <a:avLst/>
            <a:gdLst/>
            <a:ahLst/>
            <a:cxnLst/>
            <a:rect l="l" t="t" r="r" b="b"/>
            <a:pathLst>
              <a:path w="514010" h="342050">
                <a:moveTo>
                  <a:pt x="0" y="0"/>
                </a:moveTo>
                <a:lnTo>
                  <a:pt x="514011" y="0"/>
                </a:lnTo>
                <a:lnTo>
                  <a:pt x="514011" y="342051"/>
                </a:lnTo>
                <a:lnTo>
                  <a:pt x="0" y="3420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4" name="Freeform 24"/>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5" name="Freeform 25"/>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6" name="Freeform 26"/>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7" name="Freeform 27"/>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8" name="Freeform 28"/>
          <p:cNvSpPr/>
          <p:nvPr/>
        </p:nvSpPr>
        <p:spPr>
          <a:xfrm rot="2842188">
            <a:off x="954651" y="1322633"/>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40750" y="0"/>
            <a:ext cx="13915109" cy="10383967"/>
          </a:xfrm>
          <a:custGeom>
            <a:avLst/>
            <a:gdLst/>
            <a:ahLst/>
            <a:cxnLst/>
            <a:rect l="l" t="t" r="r" b="b"/>
            <a:pathLst>
              <a:path w="13915109" h="10383967">
                <a:moveTo>
                  <a:pt x="0" y="0"/>
                </a:moveTo>
                <a:lnTo>
                  <a:pt x="13915110" y="0"/>
                </a:lnTo>
                <a:lnTo>
                  <a:pt x="13915110" y="10383967"/>
                </a:lnTo>
                <a:lnTo>
                  <a:pt x="0" y="10383967"/>
                </a:lnTo>
                <a:lnTo>
                  <a:pt x="0" y="0"/>
                </a:lnTo>
                <a:close/>
              </a:path>
            </a:pathLst>
          </a:custGeom>
          <a:blipFill>
            <a:blip r:embed="rId2"/>
            <a:stretch>
              <a:fillRect/>
            </a:stretch>
          </a:blipFill>
        </p:spPr>
      </p:sp>
      <p:sp>
        <p:nvSpPr>
          <p:cNvPr id="3" name="Freeform 3"/>
          <p:cNvSpPr/>
          <p:nvPr/>
        </p:nvSpPr>
        <p:spPr>
          <a:xfrm flipH="1">
            <a:off x="-4374175" y="-48483"/>
            <a:ext cx="13915109" cy="10383967"/>
          </a:xfrm>
          <a:custGeom>
            <a:avLst/>
            <a:gdLst/>
            <a:ahLst/>
            <a:cxnLst/>
            <a:rect l="l" t="t" r="r" b="b"/>
            <a:pathLst>
              <a:path w="13915109" h="10383967">
                <a:moveTo>
                  <a:pt x="13915109" y="0"/>
                </a:moveTo>
                <a:lnTo>
                  <a:pt x="0" y="0"/>
                </a:lnTo>
                <a:lnTo>
                  <a:pt x="0" y="10383966"/>
                </a:lnTo>
                <a:lnTo>
                  <a:pt x="13915109" y="10383966"/>
                </a:lnTo>
                <a:lnTo>
                  <a:pt x="13915109" y="0"/>
                </a:lnTo>
                <a:close/>
              </a:path>
            </a:pathLst>
          </a:custGeom>
          <a:blipFill>
            <a:blip r:embed="rId2"/>
            <a:stretch>
              <a:fillRect/>
            </a:stretch>
          </a:blipFill>
        </p:spPr>
      </p:sp>
      <p:sp>
        <p:nvSpPr>
          <p:cNvPr id="4" name="Freeform 4"/>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flipH="1">
            <a:off x="6124265" y="3501069"/>
            <a:ext cx="6039470" cy="3321708"/>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2501294" y="-1436055"/>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1979605" y="702525"/>
            <a:ext cx="14385004" cy="2571170"/>
          </a:xfrm>
          <a:prstGeom prst="rect">
            <a:avLst/>
          </a:prstGeom>
        </p:spPr>
        <p:txBody>
          <a:bodyPr lIns="0" tIns="0" rIns="0" bIns="0" rtlCol="0" anchor="t">
            <a:spAutoFit/>
          </a:bodyPr>
          <a:lstStyle/>
          <a:p>
            <a:pPr algn="ctr">
              <a:lnSpc>
                <a:spcPts val="5295"/>
              </a:lnSpc>
            </a:pPr>
            <a:r>
              <a:rPr lang="en-US" sz="3530" spc="70">
                <a:solidFill>
                  <a:srgbClr val="000000"/>
                </a:solidFill>
                <a:latin typeface="More Sugar"/>
              </a:rPr>
              <a:t>FOR MORE INFORMATION VISIT:</a:t>
            </a:r>
          </a:p>
          <a:p>
            <a:pPr algn="ctr">
              <a:lnSpc>
                <a:spcPts val="5295"/>
              </a:lnSpc>
            </a:pPr>
            <a:r>
              <a:rPr lang="en-US" sz="3530" u="sng" spc="70">
                <a:solidFill>
                  <a:srgbClr val="000000"/>
                </a:solidFill>
                <a:latin typeface="More Sugar"/>
                <a:hlinkClick r:id="rId13" tooltip="http://www.welfordandwickhamprimaryschool.org"/>
              </a:rPr>
              <a:t>www.welfordandwickhamprimaryschool.org</a:t>
            </a:r>
          </a:p>
          <a:p>
            <a:pPr algn="ctr">
              <a:lnSpc>
                <a:spcPts val="5295"/>
              </a:lnSpc>
            </a:pPr>
            <a:r>
              <a:rPr lang="en-US" sz="3530" u="sng" spc="70">
                <a:solidFill>
                  <a:srgbClr val="000000"/>
                </a:solidFill>
                <a:latin typeface="More Sugar"/>
                <a:hlinkClick r:id="rId14" tooltip="https://stockcrossprimaryschool.org/"/>
              </a:rPr>
              <a:t>WWW.stockcrossprimaryschool.org</a:t>
            </a:r>
          </a:p>
          <a:p>
            <a:pPr algn="ctr">
              <a:lnSpc>
                <a:spcPts val="4236"/>
              </a:lnSpc>
            </a:pPr>
            <a:endParaRPr lang="en-US" sz="3530" u="sng" spc="70">
              <a:solidFill>
                <a:srgbClr val="000000"/>
              </a:solidFill>
              <a:latin typeface="More Sugar"/>
              <a:hlinkClick r:id="rId14" tooltip="https://stockcrossprimaryschool.org/"/>
            </a:endParaRPr>
          </a:p>
        </p:txBody>
      </p:sp>
      <p:sp>
        <p:nvSpPr>
          <p:cNvPr id="11" name="Freeform 11"/>
          <p:cNvSpPr/>
          <p:nvPr/>
        </p:nvSpPr>
        <p:spPr>
          <a:xfrm>
            <a:off x="13815833" y="7116041"/>
            <a:ext cx="4094692" cy="3024954"/>
          </a:xfrm>
          <a:custGeom>
            <a:avLst/>
            <a:gdLst/>
            <a:ahLst/>
            <a:cxnLst/>
            <a:rect l="l" t="t" r="r" b="b"/>
            <a:pathLst>
              <a:path w="4094692" h="3024954">
                <a:moveTo>
                  <a:pt x="0" y="0"/>
                </a:moveTo>
                <a:lnTo>
                  <a:pt x="4094693" y="0"/>
                </a:lnTo>
                <a:lnTo>
                  <a:pt x="4094693" y="3024954"/>
                </a:lnTo>
                <a:lnTo>
                  <a:pt x="0" y="30249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812937" y="7049536"/>
            <a:ext cx="3540886" cy="2885822"/>
          </a:xfrm>
          <a:custGeom>
            <a:avLst/>
            <a:gdLst/>
            <a:ahLst/>
            <a:cxnLst/>
            <a:rect l="l" t="t" r="r" b="b"/>
            <a:pathLst>
              <a:path w="3540886" h="2885822">
                <a:moveTo>
                  <a:pt x="0" y="0"/>
                </a:moveTo>
                <a:lnTo>
                  <a:pt x="3540885" y="0"/>
                </a:lnTo>
                <a:lnTo>
                  <a:pt x="3540885" y="2885822"/>
                </a:lnTo>
                <a:lnTo>
                  <a:pt x="0" y="288582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6603765" y="7648535"/>
            <a:ext cx="5073972" cy="2638465"/>
          </a:xfrm>
          <a:custGeom>
            <a:avLst/>
            <a:gdLst/>
            <a:ahLst/>
            <a:cxnLst/>
            <a:rect l="l" t="t" r="r" b="b"/>
            <a:pathLst>
              <a:path w="5073972" h="2638465">
                <a:moveTo>
                  <a:pt x="0" y="0"/>
                </a:moveTo>
                <a:lnTo>
                  <a:pt x="5073971" y="0"/>
                </a:lnTo>
                <a:lnTo>
                  <a:pt x="5073971" y="2638465"/>
                </a:lnTo>
                <a:lnTo>
                  <a:pt x="0" y="263846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Freeform 15"/>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6" name="Freeform 16"/>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7" name="Freeform 17"/>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19" name="Freeform 19"/>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0" name="Freeform 20"/>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3" name="Freeform 23"/>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4" name="Freeform 24"/>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5" name="Freeform 25"/>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6" name="Freeform 26"/>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7" name="Freeform 27"/>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8" name="TextBox 28"/>
          <p:cNvSpPr txBox="1"/>
          <p:nvPr/>
        </p:nvSpPr>
        <p:spPr>
          <a:xfrm>
            <a:off x="0" y="2438980"/>
            <a:ext cx="18288000" cy="5304265"/>
          </a:xfrm>
          <a:prstGeom prst="rect">
            <a:avLst/>
          </a:prstGeom>
        </p:spPr>
        <p:txBody>
          <a:bodyPr lIns="0" tIns="0" rIns="0" bIns="0" rtlCol="0" anchor="t">
            <a:spAutoFit/>
          </a:bodyPr>
          <a:lstStyle/>
          <a:p>
            <a:pPr algn="ctr">
              <a:lnSpc>
                <a:spcPts val="5295"/>
              </a:lnSpc>
            </a:pPr>
            <a:endParaRPr/>
          </a:p>
          <a:p>
            <a:pPr algn="ctr">
              <a:lnSpc>
                <a:spcPts val="5295"/>
              </a:lnSpc>
            </a:pPr>
            <a:r>
              <a:rPr lang="en-US" sz="3530" spc="70">
                <a:solidFill>
                  <a:srgbClr val="000000"/>
                </a:solidFill>
                <a:latin typeface="More Sugar"/>
              </a:rPr>
              <a:t>OR CONTACT</a:t>
            </a:r>
          </a:p>
          <a:p>
            <a:pPr algn="ctr">
              <a:lnSpc>
                <a:spcPts val="5295"/>
              </a:lnSpc>
            </a:pPr>
            <a:r>
              <a:rPr lang="en-US" sz="3530" spc="70">
                <a:solidFill>
                  <a:srgbClr val="000000"/>
                </a:solidFill>
                <a:latin typeface="More Sugar"/>
              </a:rPr>
              <a:t>SARAH BEGLEY- CLUB MANAGER FOR YOUR ADMINISTRATION,                   BOOKING AND BILLING ENQUIRIES</a:t>
            </a:r>
          </a:p>
          <a:p>
            <a:pPr algn="ctr">
              <a:lnSpc>
                <a:spcPts val="5295"/>
              </a:lnSpc>
            </a:pPr>
            <a:r>
              <a:rPr lang="en-US" sz="3530" spc="70">
                <a:solidFill>
                  <a:srgbClr val="000000"/>
                </a:solidFill>
                <a:latin typeface="More Sugar"/>
              </a:rPr>
              <a:t>EMAIL: CROCFINANCE@STOCKCROSS.ORG.UK</a:t>
            </a:r>
          </a:p>
          <a:p>
            <a:pPr algn="ctr">
              <a:lnSpc>
                <a:spcPts val="5295"/>
              </a:lnSpc>
            </a:pPr>
            <a:r>
              <a:rPr lang="en-US" sz="3530" spc="70">
                <a:solidFill>
                  <a:srgbClr val="000000"/>
                </a:solidFill>
                <a:latin typeface="More Sugar"/>
              </a:rPr>
              <a:t>LIZ ENGLISH- CLUB CHAIRPERSON, GENERAL ENQUIRIES</a:t>
            </a:r>
          </a:p>
          <a:p>
            <a:pPr algn="ctr">
              <a:lnSpc>
                <a:spcPts val="5295"/>
              </a:lnSpc>
            </a:pPr>
            <a:r>
              <a:rPr lang="en-US" sz="3530" spc="70">
                <a:solidFill>
                  <a:srgbClr val="000000"/>
                </a:solidFill>
                <a:latin typeface="More Sugar"/>
              </a:rPr>
              <a:t>EMAIL: CROCINFO@STOCKCROSS.ORG.UK</a:t>
            </a:r>
          </a:p>
          <a:p>
            <a:pPr algn="ctr">
              <a:lnSpc>
                <a:spcPts val="5295"/>
              </a:lnSpc>
            </a:pPr>
            <a:r>
              <a:rPr lang="en-US" sz="3530" spc="70">
                <a:solidFill>
                  <a:srgbClr val="000000"/>
                </a:solidFill>
                <a:latin typeface="More Sugar"/>
              </a:rPr>
              <a:t>TELEPHONE: 01488608356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78F96F3DF88640A5B4FE9D63ACE9C2" ma:contentTypeVersion="6" ma:contentTypeDescription="Create a new document." ma:contentTypeScope="" ma:versionID="cbf049e5ef3af32bae71defa249b8334">
  <xsd:schema xmlns:xsd="http://www.w3.org/2001/XMLSchema" xmlns:xs="http://www.w3.org/2001/XMLSchema" xmlns:p="http://schemas.microsoft.com/office/2006/metadata/properties" xmlns:ns2="c18d6673-fc0e-493d-b4d8-b1d4b7d4c71a" xmlns:ns3="1a9bce06-f277-4867-add2-71fad821ed7c" targetNamespace="http://schemas.microsoft.com/office/2006/metadata/properties" ma:root="true" ma:fieldsID="f0706124ce557b12e58749dd54931dc3" ns2:_="" ns3:_="">
    <xsd:import namespace="c18d6673-fc0e-493d-b4d8-b1d4b7d4c71a"/>
    <xsd:import namespace="1a9bce06-f277-4867-add2-71fad821ed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d6673-fc0e-493d-b4d8-b1d4b7d4c7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9bce06-f277-4867-add2-71fad821ed7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a9bce06-f277-4867-add2-71fad821ed7c">
      <UserInfo>
        <DisplayName>Liz English</DisplayName>
        <AccountId>9</AccountId>
        <AccountType/>
      </UserInfo>
      <UserInfo>
        <DisplayName>Stockcross Office</DisplayName>
        <AccountId>23</AccountId>
        <AccountType/>
      </UserInfo>
    </SharedWithUsers>
  </documentManagement>
</p:properties>
</file>

<file path=customXml/itemProps1.xml><?xml version="1.0" encoding="utf-8"?>
<ds:datastoreItem xmlns:ds="http://schemas.openxmlformats.org/officeDocument/2006/customXml" ds:itemID="{E3B3643A-C2BF-4DCF-B625-CB9FAE57B89D}">
  <ds:schemaRefs>
    <ds:schemaRef ds:uri="http://schemas.microsoft.com/sharepoint/v3/contenttype/forms"/>
  </ds:schemaRefs>
</ds:datastoreItem>
</file>

<file path=customXml/itemProps2.xml><?xml version="1.0" encoding="utf-8"?>
<ds:datastoreItem xmlns:ds="http://schemas.openxmlformats.org/officeDocument/2006/customXml" ds:itemID="{BA2B7401-BA0C-40D1-A998-C1C59287AD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8d6673-fc0e-493d-b4d8-b1d4b7d4c71a"/>
    <ds:schemaRef ds:uri="1a9bce06-f277-4867-add2-71fad821ed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DDDCFF-72C3-4FDA-897F-B4DDA8F7605C}">
  <ds:schemaRefs>
    <ds:schemaRef ds:uri="http://schemas.microsoft.com/office/2006/metadata/properties"/>
    <ds:schemaRef ds:uri="http://schemas.microsoft.com/office/infopath/2007/PartnerControls"/>
    <ds:schemaRef ds:uri="1a9bce06-f277-4867-add2-71fad821ed7c"/>
  </ds:schemaRefs>
</ds:datastoreItem>
</file>

<file path=docProps/app.xml><?xml version="1.0" encoding="utf-8"?>
<Properties xmlns="http://schemas.openxmlformats.org/officeDocument/2006/extended-properties" xmlns:vt="http://schemas.openxmlformats.org/officeDocument/2006/docPropsVTypes">
  <TotalTime>2</TotalTime>
  <Words>456</Words>
  <Application>Microsoft Office PowerPoint</Application>
  <PresentationFormat>Custom</PresentationFormat>
  <Paragraphs>39</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Green Colorful Daycare Center Presentation</dc:title>
  <dc:creator>Liz English</dc:creator>
  <cp:lastModifiedBy>Liz English</cp:lastModifiedBy>
  <cp:revision>6</cp:revision>
  <dcterms:created xsi:type="dcterms:W3CDTF">2006-08-16T00:00:00Z</dcterms:created>
  <dcterms:modified xsi:type="dcterms:W3CDTF">2024-07-10T16:36:19Z</dcterms:modified>
  <dc:identifier>DAGHps_TxtA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0x0101009978F96F3DF88640A5B4FE9D63ACE9C2</vt:lpwstr>
  </property>
</Properties>
</file>